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5"/>
  </p:notesMasterIdLst>
  <p:sldIdLst>
    <p:sldId id="256" r:id="rId3"/>
    <p:sldId id="507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1" r:id="rId15"/>
    <p:sldId id="490" r:id="rId16"/>
    <p:sldId id="492" r:id="rId17"/>
    <p:sldId id="493" r:id="rId18"/>
    <p:sldId id="442" r:id="rId19"/>
    <p:sldId id="443" r:id="rId20"/>
    <p:sldId id="446" r:id="rId21"/>
    <p:sldId id="444" r:id="rId22"/>
    <p:sldId id="463" r:id="rId23"/>
    <p:sldId id="496" r:id="rId24"/>
    <p:sldId id="523" r:id="rId25"/>
    <p:sldId id="522" r:id="rId26"/>
    <p:sldId id="532" r:id="rId27"/>
    <p:sldId id="533" r:id="rId28"/>
    <p:sldId id="525" r:id="rId29"/>
    <p:sldId id="527" r:id="rId30"/>
    <p:sldId id="526" r:id="rId31"/>
    <p:sldId id="448" r:id="rId32"/>
    <p:sldId id="498" r:id="rId33"/>
    <p:sldId id="4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0241-1142-C84C-9EE2-42E44ABD8DAA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37FF6-46D6-B849-A6CD-85860317B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305F-1CC5-D743-8B75-9BFF4558415F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C2A9-6253-154B-B733-037751386140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E70-01A0-F346-BD96-C71A4405ABF1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8CCA7-042D-4344-9F38-A30A24316FF0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CAF1B-B7C8-8347-AE4A-EC343217B68C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F136D-307A-4941-889F-E9EB8268902E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F76C3-E96E-A54F-A122-6303A871D871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40392-1101-8A42-BEB5-9592F30E3A91}" type="datetime1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72F20-AC2E-6D46-8A6B-0183BC6D49D1}" type="datetime1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EA4AC-8DBD-3E4B-B61C-36A721F07D61}" type="datetime1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BFB7E-23D3-E748-98B9-B9A8C558BBAC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7BDF0-33EE-ED4E-A1A1-446990BE89AC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0E0F4-A999-A54E-B545-67F2F70C10FB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13E56-4916-404E-AAB2-B4BA03F90FC2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13883-51E5-FD4C-BFE2-284CCAA85938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2A8C-C50B-B849-A938-8B60F015CF8A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FC86-2DCE-084F-ADD8-86F8DD5E1B99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B686-0587-F442-BC2B-85E37441C678}" type="datetime1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71C4-A8DD-5E42-9033-4B9437130A45}" type="datetime1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6FEB-57AA-5E42-B42B-29A49C56821B}" type="datetime1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8F8B-64C0-644D-B977-5D899210463C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7087-1FFB-5B45-AE46-3C879ADBCD86}" type="datetime1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BF69-BE89-6841-9243-2F9C2E854C58}" type="datetime1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0A6D047-5534-0641-AA46-5C16F49FBEAF}" type="datetime1">
              <a:rPr lang="en-US" smtClean="0"/>
              <a:t>8/29/23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795-014: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E015E-2E6F-6B40-94AC-A2FDB6C7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E8AD-1ED9-E044-977B-436EBFD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6E65-B45F-DE49-A02A-453904A0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045778" cy="4157663"/>
          </a:xfrm>
        </p:spPr>
        <p:txBody>
          <a:bodyPr/>
          <a:lstStyle/>
          <a:p>
            <a:r>
              <a:rPr lang="en-US" sz="2200" dirty="0" err="1"/>
              <a:t>SiC</a:t>
            </a:r>
            <a:r>
              <a:rPr lang="en-US" sz="2200" dirty="0"/>
              <a:t> is a ceramic with a band gap, and thus thermal conductivity is based on phonons</a:t>
            </a:r>
          </a:p>
          <a:p>
            <a:r>
              <a:rPr lang="en-US" sz="2200" dirty="0"/>
              <a:t>The conduction heat can be generally described by the strength of the individual contributors to phonon scattering: grain boundary scattering; phonon–phonon interaction; and defect scattering</a:t>
            </a:r>
          </a:p>
          <a:p>
            <a:r>
              <a:rPr lang="en-US" sz="2200" dirty="0"/>
              <a:t>Each of these types occurs at differing phonon frequencies and can be considered separable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2E20E-F2B5-9341-B5E7-70810E8C8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378" y="1968500"/>
            <a:ext cx="4469244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1FC71-58EB-7144-8DF1-263329C1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99511-6D22-BB20-3ECE-3F11857847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091" y="5779105"/>
            <a:ext cx="2222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E8AD-1ED9-E044-977B-436EBFD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6E65-B45F-DE49-A02A-453904A0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855746" cy="4157663"/>
          </a:xfrm>
        </p:spPr>
        <p:txBody>
          <a:bodyPr/>
          <a:lstStyle/>
          <a:p>
            <a:r>
              <a:rPr lang="en-US" sz="2400" dirty="0"/>
              <a:t>The unirradiated k</a:t>
            </a:r>
            <a:r>
              <a:rPr lang="en-US" sz="2400" baseline="-25000" dirty="0"/>
              <a:t>th</a:t>
            </a:r>
            <a:r>
              <a:rPr lang="en-US" sz="2400" dirty="0"/>
              <a:t> is highly dependent upon initial microstructure and temperature</a:t>
            </a:r>
          </a:p>
          <a:p>
            <a:r>
              <a:rPr lang="en-US" sz="2400" dirty="0"/>
              <a:t>Initial microstructure can be tailored, but the temperature dependence cannot be removed</a:t>
            </a:r>
          </a:p>
          <a:p>
            <a:r>
              <a:rPr lang="en-US" sz="2400" dirty="0"/>
              <a:t>For reference, Zr thermal conductivity is about 22 W/m-K at 1000 K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2E20E-F2B5-9341-B5E7-70810E8C8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378" y="1968500"/>
            <a:ext cx="4469244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24FA-B0D1-DC45-B164-153C7CD9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38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E8AD-1ED9-E044-977B-436EBFD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6E65-B45F-DE49-A02A-453904A0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855746" cy="4157663"/>
          </a:xfrm>
        </p:spPr>
        <p:txBody>
          <a:bodyPr/>
          <a:lstStyle/>
          <a:p>
            <a:r>
              <a:rPr lang="en-US" sz="2400" dirty="0"/>
              <a:t>At low temperatures irradiation produces simple defects and defect clusters that very effectively scatter phonons</a:t>
            </a:r>
          </a:p>
          <a:p>
            <a:r>
              <a:rPr lang="en-US" sz="2400" dirty="0"/>
              <a:t>In this case, defect scattering quickly dominates, with saturation thermal conductivity typically achieved by a few dpa</a:t>
            </a:r>
          </a:p>
          <a:p>
            <a:r>
              <a:rPr lang="en-US" sz="2400" dirty="0"/>
              <a:t>Defect scattering is sufficiently present to eliminate the temperature dependence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E249BE-9E7F-A94E-A8AA-954DDE56E9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246" y="1968500"/>
            <a:ext cx="4139507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E32D-D551-D147-9B83-57143EC4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E8AD-1ED9-E044-977B-436EBFDA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6E65-B45F-DE49-A02A-453904A0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855746" cy="4157663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E0CC0A-2F1F-9C40-A2D7-AD26591F9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910" y="2345018"/>
            <a:ext cx="2969338" cy="3141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1F565-C9AC-7C4E-9D36-E5BA8BDE10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3411" y="2011366"/>
            <a:ext cx="2808589" cy="347503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A99754-751D-8C40-9109-7DA406691619}"/>
              </a:ext>
            </a:extLst>
          </p:cNvPr>
          <p:cNvSpPr txBox="1">
            <a:spLocks/>
          </p:cNvSpPr>
          <p:nvPr/>
        </p:nvSpPr>
        <p:spPr bwMode="auto">
          <a:xfrm>
            <a:off x="762000" y="2120903"/>
            <a:ext cx="5544207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7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thermal defect resistance is defined as the difference between the reciprocals of the irradiated and nonirradiated thermal conductivity (1/</a:t>
            </a:r>
            <a:r>
              <a:rPr lang="en-US" sz="2000" dirty="0" err="1"/>
              <a:t>K</a:t>
            </a:r>
            <a:r>
              <a:rPr lang="en-US" sz="2000" baseline="-25000" dirty="0" err="1"/>
              <a:t>rd</a:t>
            </a:r>
            <a:r>
              <a:rPr lang="en-US" sz="2000" dirty="0"/>
              <a:t> = 1/</a:t>
            </a:r>
            <a:r>
              <a:rPr lang="en-US" sz="2000" dirty="0" err="1"/>
              <a:t>K</a:t>
            </a:r>
            <a:r>
              <a:rPr lang="en-US" sz="2000" baseline="-25000" dirty="0" err="1"/>
              <a:t>irr</a:t>
            </a:r>
            <a:r>
              <a:rPr lang="en-US" sz="2000" dirty="0"/>
              <a:t> – 1/</a:t>
            </a:r>
            <a:r>
              <a:rPr lang="en-US" sz="2000" dirty="0" err="1"/>
              <a:t>K</a:t>
            </a:r>
            <a:r>
              <a:rPr lang="en-US" sz="2000" baseline="-25000" dirty="0" err="1"/>
              <a:t>nonirr</a:t>
            </a:r>
            <a:r>
              <a:rPr lang="en-US" sz="2000" dirty="0"/>
              <a:t>)</a:t>
            </a:r>
          </a:p>
          <a:p>
            <a:r>
              <a:rPr lang="en-US" sz="2000" dirty="0"/>
              <a:t>This term can be related directly to the defect type and concentration present in irradiated ceramics</a:t>
            </a:r>
          </a:p>
          <a:p>
            <a:r>
              <a:rPr lang="en-US" sz="2000" dirty="0"/>
              <a:t>The thermal defect resistance is directly proportional to the irradiation-induced swelling in </a:t>
            </a:r>
            <a:r>
              <a:rPr lang="en-US" sz="2000" dirty="0" err="1"/>
              <a:t>SiC</a:t>
            </a:r>
            <a:endParaRPr lang="en-US" sz="2000" dirty="0"/>
          </a:p>
          <a:p>
            <a:r>
              <a:rPr lang="en-US" sz="2000" dirty="0"/>
              <a:t>This allows an indirect determination of thermal conductivity by measurement of the density change in the TRISO </a:t>
            </a:r>
            <a:r>
              <a:rPr lang="en-US" sz="2000" dirty="0" err="1"/>
              <a:t>SiC</a:t>
            </a:r>
            <a:r>
              <a:rPr lang="en-US" sz="2000" dirty="0"/>
              <a:t> shell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E51A-AAD1-984F-8E06-3D029832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4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0F246-B5CC-9544-B2A6-036175CF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E7EA-9334-B745-88DC-5034E8BF2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9686" cy="4157663"/>
          </a:xfrm>
        </p:spPr>
        <p:txBody>
          <a:bodyPr/>
          <a:lstStyle/>
          <a:p>
            <a:r>
              <a:rPr lang="en-US" sz="2200" dirty="0"/>
              <a:t>In the high temperature void swelling regime, thermal conductivity degradation is not expected to saturate, as voids continue to grow and scatter phonons</a:t>
            </a:r>
          </a:p>
          <a:p>
            <a:r>
              <a:rPr lang="en-US" sz="2200" dirty="0"/>
              <a:t>Additionally, the linear relationship between swelling and thermal defect resistance does not exist at high temperature</a:t>
            </a:r>
          </a:p>
          <a:p>
            <a:r>
              <a:rPr lang="en-US" sz="2200" dirty="0"/>
              <a:t>Generally, void swelling does not degrade thermal conductivity as severely as point defects, but data at high T is quite limited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CBB67-EB10-A74E-B49A-35E6A1508B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1981306"/>
            <a:ext cx="5384800" cy="41320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55BDD-884B-2741-8566-BD77231A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7D36-EB06-4549-A44D-73393885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E1D1-7751-5B4B-BEC0-A8BD64CDA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953026" cy="4157663"/>
          </a:xfrm>
        </p:spPr>
        <p:txBody>
          <a:bodyPr/>
          <a:lstStyle/>
          <a:p>
            <a:r>
              <a:rPr lang="en-US" sz="2200" dirty="0"/>
              <a:t>Irradiation generally reduces modulus to a greater extent for lower temperature irradiation, while the modulus reduction becomes negligible when irradiation temperature reaches or exceeds 1273 K</a:t>
            </a:r>
          </a:p>
          <a:p>
            <a:r>
              <a:rPr lang="en-US" sz="2200" dirty="0"/>
              <a:t>Irradiation-induced toughening (increase in fracture toughness) seems to be significant at 573–1273K in spite of the decrease in elastic modulus</a:t>
            </a:r>
          </a:p>
          <a:p>
            <a:r>
              <a:rPr lang="en-US" sz="2200" dirty="0"/>
              <a:t>However, there is significant scatter in the data</a:t>
            </a:r>
          </a:p>
          <a:p>
            <a:r>
              <a:rPr lang="en-US" sz="2200" dirty="0"/>
              <a:t>Reminder: toughness is related to the area under the stress–strain curve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D6816-F5A1-FB44-B7CB-E3FC6B311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4701" y="1691257"/>
            <a:ext cx="2764716" cy="248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92F5D9-0C92-AA43-AD03-C18E9B423F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220" y="4176074"/>
            <a:ext cx="3053678" cy="26819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316FE-42E3-4D41-B81A-1E32AE54B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1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1A22-ACB8-2F4E-BFCA-7B287E03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D9F15-A532-C34C-8A17-13539F258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67437" cy="4157663"/>
          </a:xfrm>
        </p:spPr>
        <p:txBody>
          <a:bodyPr/>
          <a:lstStyle/>
          <a:p>
            <a:r>
              <a:rPr lang="en-US" sz="2200" dirty="0"/>
              <a:t>Irradiation creep is defined as the difference in dimensional changes between a stressed and an unstressed sample irradiated under identical conditions</a:t>
            </a:r>
          </a:p>
          <a:p>
            <a:r>
              <a:rPr lang="en-US" sz="2200" dirty="0"/>
              <a:t>Studies on irradiation creep of </a:t>
            </a:r>
            <a:r>
              <a:rPr lang="en-US" sz="2200" dirty="0" err="1"/>
              <a:t>SiC</a:t>
            </a:r>
            <a:r>
              <a:rPr lang="en-US" sz="2200" dirty="0"/>
              <a:t> have been limited, although it is of high importance for </a:t>
            </a:r>
            <a:r>
              <a:rPr lang="en-US" sz="2200" dirty="0" err="1"/>
              <a:t>SiC</a:t>
            </a:r>
            <a:r>
              <a:rPr lang="en-US" sz="2200" dirty="0"/>
              <a:t> in TRISO particles</a:t>
            </a:r>
          </a:p>
          <a:p>
            <a:r>
              <a:rPr lang="en-US" sz="2200" dirty="0"/>
              <a:t>The creep strain for CVD </a:t>
            </a:r>
            <a:r>
              <a:rPr lang="en-US" sz="2200" dirty="0" err="1"/>
              <a:t>SiC</a:t>
            </a:r>
            <a:r>
              <a:rPr lang="en-US" sz="2200" dirty="0"/>
              <a:t> exhibited a weak temperature dependence at &lt;0.7 dpa whereas a major transition at higher doses likely exists at higher temperatures</a:t>
            </a:r>
          </a:p>
          <a:p>
            <a:r>
              <a:rPr lang="en-US" sz="2200" dirty="0"/>
              <a:t>Note: 3C-SiC is beta-</a:t>
            </a:r>
            <a:r>
              <a:rPr lang="en-US" sz="2200" dirty="0" err="1"/>
              <a:t>SiC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255F5-8B58-1943-A133-8F901A7376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7037" y="2661793"/>
            <a:ext cx="5266466" cy="24840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2FA0-B43D-7049-A55B-AA5F560F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1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000" dirty="0"/>
              <a:t>The silicon carbide layer serves as a critical fission product barrier, but can be corroded by fission products, in particular palladium</a:t>
            </a:r>
          </a:p>
          <a:p>
            <a:r>
              <a:rPr lang="en-US" sz="2000" dirty="0"/>
              <a:t>Additionally, silver can be transported through intact </a:t>
            </a:r>
            <a:r>
              <a:rPr lang="en-US" sz="2000" dirty="0" err="1"/>
              <a:t>SiC</a:t>
            </a:r>
            <a:r>
              <a:rPr lang="en-US" sz="2000" dirty="0"/>
              <a:t> layers</a:t>
            </a:r>
          </a:p>
          <a:p>
            <a:r>
              <a:rPr lang="en-US" sz="2000" dirty="0"/>
              <a:t>For </a:t>
            </a:r>
            <a:r>
              <a:rPr lang="en-US" sz="2000" dirty="0" err="1"/>
              <a:t>Pd</a:t>
            </a:r>
            <a:r>
              <a:rPr lang="en-US" sz="2000" dirty="0"/>
              <a:t>, the reaction with </a:t>
            </a:r>
            <a:r>
              <a:rPr lang="en-US" sz="2000" dirty="0" err="1"/>
              <a:t>SiC</a:t>
            </a:r>
            <a:r>
              <a:rPr lang="en-US" sz="2000" dirty="0"/>
              <a:t> can be qualitatively explained by the phase-diagram, where a number of intermetallic structures are present</a:t>
            </a:r>
          </a:p>
          <a:p>
            <a:r>
              <a:rPr lang="en-US" sz="2000" dirty="0"/>
              <a:t>To prevent corrosion by Pd, new combinations of coating layers have been proposed, and means of trapping Pd in the fuel are explored</a:t>
            </a:r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AF7B02-3EAF-FA42-94F5-F6AB95C4D4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045" y="1968500"/>
            <a:ext cx="490391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6ECC8-2DCD-234D-B7F3-96EA9DC5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59596" cy="4157663"/>
          </a:xfrm>
        </p:spPr>
        <p:txBody>
          <a:bodyPr/>
          <a:lstStyle/>
          <a:p>
            <a:r>
              <a:rPr lang="en-US" sz="2000" dirty="0"/>
              <a:t>Silver release has been observed from undamaged particles suggesting that Ag migrates through intact </a:t>
            </a:r>
            <a:r>
              <a:rPr lang="en-US" sz="2000" dirty="0" err="1"/>
              <a:t>SiC</a:t>
            </a:r>
            <a:r>
              <a:rPr lang="en-US" sz="2000" dirty="0"/>
              <a:t> layers at temperatures &gt;1100 C</a:t>
            </a:r>
          </a:p>
          <a:p>
            <a:r>
              <a:rPr lang="en-US" sz="2000" dirty="0"/>
              <a:t>The Ag migration mechanism remains not fully understood, and is still an active area of research</a:t>
            </a:r>
          </a:p>
          <a:p>
            <a:r>
              <a:rPr lang="en-US" sz="2000" dirty="0"/>
              <a:t>Ag release has a temperature dependence, pointing towards a diffusive mechanism</a:t>
            </a:r>
          </a:p>
          <a:p>
            <a:r>
              <a:rPr lang="en-US" sz="2000" dirty="0"/>
              <a:t>From microstructural analyses, it seems possible that Ag, Cd, and Pd cluster and transport together at grain boundaries and triple points because of their common chemical properties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C74934-2F83-C647-AFF0-653A0984E4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195" y="1827466"/>
            <a:ext cx="2455679" cy="221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86676B-D186-904A-B66F-95830B935B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9195" y="4082794"/>
            <a:ext cx="4913205" cy="2775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56E3F-2176-874F-82A9-4012EB6B6D5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7364" y="1794193"/>
            <a:ext cx="2245036" cy="225314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13024-78E4-F447-BDFF-58277642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000" dirty="0"/>
              <a:t>Once cesium has migrated into the buffer, it can react with carbon</a:t>
            </a:r>
          </a:p>
          <a:p>
            <a:r>
              <a:rPr lang="en-US" sz="2000" dirty="0"/>
              <a:t>At nominal temperatures, cesium may be released and associated with carbon of the buffer layer to form compounds</a:t>
            </a:r>
          </a:p>
          <a:p>
            <a:r>
              <a:rPr lang="en-US" sz="2000" dirty="0"/>
              <a:t>These compounds, if they are not stable with increasing temperatures, may become a potential source of cesium release</a:t>
            </a:r>
          </a:p>
          <a:p>
            <a:r>
              <a:rPr lang="en-US" sz="2000" dirty="0"/>
              <a:t>Typically, cesium-graphite compounds are not stable at 923 K under vacuum and decompose to give cesium vapor and graphite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01217D-9EA7-CA42-9009-5D611B67F9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190" y="2571516"/>
            <a:ext cx="3024393" cy="1981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991BA-376E-104A-A083-82A27F2562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83" y="2173045"/>
            <a:ext cx="2844729" cy="33456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F4D5-8715-8443-932A-EF188E90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8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DC84-0091-574A-9F80-9BA14DB5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9696-DAB3-3B49-B4C8-AEDA11EF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280746"/>
            <a:ext cx="11183007" cy="3845418"/>
          </a:xfrm>
        </p:spPr>
        <p:txBody>
          <a:bodyPr/>
          <a:lstStyle/>
          <a:p>
            <a:r>
              <a:rPr lang="en-US" sz="2400" dirty="0"/>
              <a:t>TRISO particle intro, evolution into current TRISO design</a:t>
            </a:r>
          </a:p>
          <a:p>
            <a:r>
              <a:rPr lang="en-US" sz="2400" dirty="0"/>
              <a:t>Fuel kernel – UO2 and UCO</a:t>
            </a:r>
          </a:p>
          <a:p>
            <a:pPr lvl="1"/>
            <a:r>
              <a:rPr lang="en-US" sz="2400" dirty="0"/>
              <a:t>UO2 retains fission products, but generates CO</a:t>
            </a:r>
          </a:p>
          <a:p>
            <a:pPr lvl="1"/>
            <a:r>
              <a:rPr lang="en-US" sz="2400" dirty="0"/>
              <a:t>UC2 limits CO formation, but poorly retains fission products</a:t>
            </a:r>
          </a:p>
          <a:p>
            <a:pPr lvl="1"/>
            <a:r>
              <a:rPr lang="en-US" sz="2400" dirty="0"/>
              <a:t>Oxygen potential controls which compounds form, transitioning UC into UO2, while some FPs form oxides and other carbides</a:t>
            </a:r>
          </a:p>
          <a:p>
            <a:r>
              <a:rPr lang="en-US" sz="2400" dirty="0" err="1"/>
              <a:t>SiC</a:t>
            </a:r>
            <a:r>
              <a:rPr lang="en-US" sz="2400" dirty="0"/>
              <a:t> is the primary fission product barrier/pressure vessel for TRISO particles</a:t>
            </a:r>
          </a:p>
          <a:p>
            <a:r>
              <a:rPr lang="en-US" sz="2400" dirty="0"/>
              <a:t>Low T radiation damage is primarily BSDs, Frank interstitial loops and voids start to form at medium to high temperatures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0608-22D0-4848-AAC2-5EDF7821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0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vs ZrC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18325" cy="4157663"/>
          </a:xfrm>
        </p:spPr>
        <p:txBody>
          <a:bodyPr/>
          <a:lstStyle/>
          <a:p>
            <a:r>
              <a:rPr lang="en-US" sz="2000" dirty="0"/>
              <a:t>An approach to counteract </a:t>
            </a:r>
            <a:r>
              <a:rPr lang="en-US" sz="2000" dirty="0" err="1"/>
              <a:t>SiC</a:t>
            </a:r>
            <a:r>
              <a:rPr lang="en-US" sz="2000" dirty="0"/>
              <a:t> fission product corrosion is to replace the </a:t>
            </a:r>
            <a:r>
              <a:rPr lang="en-US" sz="2000" dirty="0" err="1"/>
              <a:t>SiC</a:t>
            </a:r>
            <a:r>
              <a:rPr lang="en-US" sz="2000" dirty="0"/>
              <a:t> coating by a ZrC layer</a:t>
            </a:r>
          </a:p>
          <a:p>
            <a:r>
              <a:rPr lang="en-US" sz="2000" dirty="0"/>
              <a:t>Experimental observations showed neither </a:t>
            </a:r>
            <a:r>
              <a:rPr lang="en-US" sz="2000" dirty="0" err="1"/>
              <a:t>Pd</a:t>
            </a:r>
            <a:r>
              <a:rPr lang="en-US" sz="2000" dirty="0"/>
              <a:t> attack nor thermal degradation of ZrC up to 1600C</a:t>
            </a:r>
          </a:p>
          <a:p>
            <a:r>
              <a:rPr lang="en-US" sz="2000" dirty="0"/>
              <a:t>ZrC was also shown to have a high capacity to retain Cs, but poor retention of Ru</a:t>
            </a:r>
          </a:p>
          <a:p>
            <a:r>
              <a:rPr lang="en-US" sz="2000" dirty="0"/>
              <a:t>At higher T, the deterioration of the ZrC particle is caused by failure of the </a:t>
            </a:r>
            <a:r>
              <a:rPr lang="en-US" sz="2000" dirty="0" err="1"/>
              <a:t>IPyC</a:t>
            </a:r>
            <a:endParaRPr lang="en-US" sz="2000" dirty="0"/>
          </a:p>
          <a:p>
            <a:r>
              <a:rPr lang="en-US" sz="2000" dirty="0"/>
              <a:t>The development of TRISO with ZrC-coating is at an early stage compared to the </a:t>
            </a:r>
            <a:r>
              <a:rPr lang="en-US" sz="2000" dirty="0" err="1"/>
              <a:t>SiC</a:t>
            </a:r>
            <a:r>
              <a:rPr lang="en-US" sz="2000" dirty="0"/>
              <a:t>-coated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BF9C7E-1100-B942-AC45-7E8B19338D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976" y="1968500"/>
            <a:ext cx="375004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97030-9E94-3345-8763-EAA4A31C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6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2078D-EE8C-6A44-A588-78A28A29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0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A0A0-A2F7-0A47-916B-D6A54DDA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69F7-E118-DD40-A367-3FAA4F500B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Graphite was the moderator in the first reactor to sustain a chain reaction and has been used as a moderator in over 100 nuclear reactors, many of which are still operating</a:t>
            </a:r>
          </a:p>
          <a:p>
            <a:r>
              <a:rPr lang="en-US" sz="2200" dirty="0"/>
              <a:t>Graphite has a high neutron scattering cross-section and a very low neutron absorption cross-section, making it an ideal moderator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1963F0-CCDF-E144-AB09-739AC8D78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423" y="1968500"/>
            <a:ext cx="3059953" cy="44216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8AA51-15D7-5643-9015-9C9065CA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89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B3CF-8805-9147-B8FF-FDF08CC1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Delineate Types of Graphite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EC0F-D7DD-3A4F-B32E-75734ECDB9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TRISO Graphite (</a:t>
            </a:r>
            <a:r>
              <a:rPr lang="en-US" sz="2200" dirty="0" err="1"/>
              <a:t>PyC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CVD deposition</a:t>
            </a:r>
          </a:p>
          <a:p>
            <a:pPr lvl="1"/>
            <a:r>
              <a:rPr lang="en-US" sz="2200" dirty="0"/>
              <a:t>treated to ensure ultra dense and high purity</a:t>
            </a:r>
          </a:p>
          <a:p>
            <a:r>
              <a:rPr lang="en-US" sz="2200" dirty="0"/>
              <a:t>Prismatic Blocks and Pebbles</a:t>
            </a:r>
          </a:p>
          <a:p>
            <a:pPr lvl="1"/>
            <a:r>
              <a:rPr lang="en-US" sz="2200" dirty="0"/>
              <a:t>large scale</a:t>
            </a:r>
          </a:p>
          <a:p>
            <a:pPr lvl="1"/>
            <a:r>
              <a:rPr lang="en-US" sz="2200" dirty="0"/>
              <a:t>different fabrication process from TRISO</a:t>
            </a:r>
          </a:p>
          <a:p>
            <a:pPr lvl="1"/>
            <a:r>
              <a:rPr lang="en-US" sz="2200" dirty="0"/>
              <a:t>different microstructure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6F44-B914-8C4E-AD68-2949949748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We will generally be talking about graphite, which most directly applies to prismatic block type graphite</a:t>
            </a:r>
          </a:p>
          <a:p>
            <a:r>
              <a:rPr lang="en-US" sz="2200" dirty="0"/>
              <a:t>Similar radiation effects are assumed to occur in </a:t>
            </a:r>
            <a:r>
              <a:rPr lang="en-US" sz="2200" dirty="0" err="1"/>
              <a:t>PyC</a:t>
            </a:r>
            <a:r>
              <a:rPr lang="en-US" sz="2200" dirty="0"/>
              <a:t>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3AD85-CAB2-5F4C-A839-E207E42FF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8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9936-F21A-C044-83B4-40702921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BF23-B277-DB4A-9378-BDB23DC17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96303" cy="4157663"/>
          </a:xfrm>
        </p:spPr>
        <p:txBody>
          <a:bodyPr/>
          <a:lstStyle/>
          <a:p>
            <a:r>
              <a:rPr lang="en-US" sz="2200" dirty="0"/>
              <a:t>The electronic hybridization of carbon atoms (1s2, 2s2, 2p2) allows several types of covalent-bonded structures</a:t>
            </a:r>
          </a:p>
          <a:p>
            <a:r>
              <a:rPr lang="en-US" sz="2200" dirty="0"/>
              <a:t>In graphite, we have sp2 hybridization where the carbon atom is bound to three equidistant nearest neighbors in a given plane to form the hexagonal graphene structure</a:t>
            </a:r>
          </a:p>
          <a:p>
            <a:r>
              <a:rPr lang="en-US" sz="2200" dirty="0"/>
              <a:t>The sheets are weakly bound with van der Waals type bonds in an ABAB stacking sequence with a separation of 0.335 nm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9F450-C1A6-7E4C-86C8-33ADB4B617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2104231"/>
            <a:ext cx="4394200" cy="38862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34693-351C-AD4A-BF6D-527C01E6A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3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F25D-05A9-4D4E-9392-96806C0A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600D-064F-3E46-82F3-795C7AFE3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38495" cy="4157663"/>
          </a:xfrm>
        </p:spPr>
        <p:txBody>
          <a:bodyPr/>
          <a:lstStyle/>
          <a:p>
            <a:r>
              <a:rPr lang="en-US" sz="2200" dirty="0"/>
              <a:t>The CTE for graphite displays anisotropic behavior, and strongly varies as a function of temperature</a:t>
            </a:r>
          </a:p>
          <a:p>
            <a:r>
              <a:rPr lang="en-US" sz="2200" dirty="0"/>
              <a:t>Due to the structure the strength along the basal planes is higher than the strength perpendicular to the planes, and the shear strength between the basal panes is relatively weak</a:t>
            </a:r>
          </a:p>
          <a:p>
            <a:r>
              <a:rPr lang="en-US" sz="2200" dirty="0"/>
              <a:t>The thermal conductivity along the basal planes is much greater than perpendicular to the planes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511C5-C13A-F345-926E-8FCAA05E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A50948E-E351-804F-95C7-BA7E9EBD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85"/>
          <a:stretch/>
        </p:blipFill>
        <p:spPr bwMode="auto">
          <a:xfrm>
            <a:off x="7328089" y="1842448"/>
            <a:ext cx="3374315" cy="250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DF81ADF-124C-C747-BC0B-DAA1B73B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7"/>
          <a:stretch/>
        </p:blipFill>
        <p:spPr bwMode="auto">
          <a:xfrm>
            <a:off x="7576205" y="4224813"/>
            <a:ext cx="3360988" cy="238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36062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B681-80F7-8C4F-AB34-69020D9F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Mrozowski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5868-55DD-CA41-A53C-431CBE94F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705600" cy="4157663"/>
          </a:xfrm>
        </p:spPr>
        <p:txBody>
          <a:bodyPr/>
          <a:lstStyle/>
          <a:p>
            <a:r>
              <a:rPr lang="en-US" sz="2200" dirty="0"/>
              <a:t>During the manufacture of artificial graphite, very high temperatures (2800–3000 C) are required</a:t>
            </a:r>
          </a:p>
          <a:p>
            <a:r>
              <a:rPr lang="en-US" sz="2200" dirty="0"/>
              <a:t>Upon cooling, the anisotropy in thermal expansion coefficients leads to the formation of long, thin microcracks parallel to the basal planes, often referred to as ‘Mrozowski’ cracks</a:t>
            </a:r>
          </a:p>
          <a:p>
            <a:r>
              <a:rPr lang="en-US" sz="2200" dirty="0"/>
              <a:t>The presence of these microcracks is very important in understanding the properties of nuclear graphite</a:t>
            </a:r>
          </a:p>
          <a:p>
            <a:r>
              <a:rPr lang="en-US" sz="2200" dirty="0"/>
              <a:t>These cracks form in both TRISO </a:t>
            </a:r>
            <a:r>
              <a:rPr lang="en-US" sz="2200" dirty="0" err="1"/>
              <a:t>PyC</a:t>
            </a:r>
            <a:r>
              <a:rPr lang="en-US" sz="2200" dirty="0"/>
              <a:t>, sometimes called highly orientated pyrolytic graphite (HOPG), and standard nuclear graphite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08053-49B5-114C-8E28-1B0C91D55E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7950"/>
          <a:stretch/>
        </p:blipFill>
        <p:spPr>
          <a:xfrm>
            <a:off x="8136757" y="1770463"/>
            <a:ext cx="2802759" cy="2276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A3F28-A456-A84C-A43A-C6C1716A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7C052EA-89A7-854D-AE28-985E9267A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89"/>
          <a:stretch/>
        </p:blipFill>
        <p:spPr bwMode="auto">
          <a:xfrm>
            <a:off x="8240110" y="4079481"/>
            <a:ext cx="2596055" cy="2276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126263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F19D-19B6-7744-9C42-BDAC2021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51AF7-8C65-DD46-B1DB-55FD522BD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7094484" cy="4157663"/>
          </a:xfrm>
        </p:spPr>
        <p:txBody>
          <a:bodyPr/>
          <a:lstStyle/>
          <a:p>
            <a:r>
              <a:rPr lang="en-US" sz="2200" dirty="0"/>
              <a:t>Graphite structure is largely dependent upon the manufacturing process</a:t>
            </a:r>
          </a:p>
          <a:p>
            <a:r>
              <a:rPr lang="en-US" sz="2200" dirty="0" err="1"/>
              <a:t>Graphites</a:t>
            </a:r>
            <a:r>
              <a:rPr lang="en-US" sz="2200" dirty="0"/>
              <a:t> are classified according to their grain size from coarse-grained (containing grains in the starting mix that are generally &gt;4mm) to microfine-grained (containing grains in the starting mix that are generally &lt;2 mm)</a:t>
            </a:r>
          </a:p>
          <a:p>
            <a:r>
              <a:rPr lang="en-US" sz="2200" dirty="0"/>
              <a:t>Grade AGOT was used as the moderator in the earliest nuclear reactors in the United States</a:t>
            </a:r>
          </a:p>
          <a:p>
            <a:r>
              <a:rPr lang="en-US" sz="2200" dirty="0"/>
              <a:t>2020 graphite was a candidate for the core support structure of the modular high temperature gas-cooled reactor in the United States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0538-41FF-A748-9613-BBEE5DA6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9E0CF4-DCD0-1149-AD05-42B84F81EB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5693" y="1882872"/>
            <a:ext cx="3254922" cy="2443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CAB3F4-03BB-A44F-A13B-55FC2BE2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712" y="4240766"/>
            <a:ext cx="3174903" cy="24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9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A544-A911-7943-A1A8-5BE3556A0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Porosity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ED25-72FA-FF4F-9C5F-F9B973B71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968503"/>
            <a:ext cx="7220609" cy="4157663"/>
          </a:xfrm>
        </p:spPr>
        <p:txBody>
          <a:bodyPr/>
          <a:lstStyle/>
          <a:p>
            <a:r>
              <a:rPr lang="en-US" sz="2200" dirty="0"/>
              <a:t>A dominant feature of graphite texture is the amount of porosity</a:t>
            </a:r>
          </a:p>
          <a:p>
            <a:r>
              <a:rPr lang="en-US" sz="2200" dirty="0"/>
              <a:t>About half the total porosity is open to the surface</a:t>
            </a:r>
          </a:p>
          <a:p>
            <a:r>
              <a:rPr lang="en-US" sz="2200" dirty="0"/>
              <a:t>The formation of pores and cracks in the graphite during manufacture adds to the texture arising from grain orientation and causes anisotropy in the graphite physical properties</a:t>
            </a:r>
          </a:p>
          <a:p>
            <a:r>
              <a:rPr lang="en-US" sz="2200" dirty="0"/>
              <a:t>Three origins of porosity:</a:t>
            </a:r>
          </a:p>
          <a:p>
            <a:pPr lvl="1"/>
            <a:r>
              <a:rPr lang="en-US" sz="2200" dirty="0"/>
              <a:t>Those formed by incomplete filling of voids</a:t>
            </a:r>
          </a:p>
          <a:p>
            <a:pPr lvl="1"/>
            <a:r>
              <a:rPr lang="en-US" sz="2200" dirty="0"/>
              <a:t>Gas entrapment during pyrolysis</a:t>
            </a:r>
          </a:p>
          <a:p>
            <a:pPr lvl="1"/>
            <a:r>
              <a:rPr lang="en-US" sz="2200" dirty="0"/>
              <a:t>Thermal cracks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2C58-CA4C-6942-BEFA-EDEA17FB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DF64485B-B771-4946-A0CB-7B9DFC210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83986" y="2383634"/>
            <a:ext cx="4147074" cy="31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3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B127-6272-514A-97CE-21AC2C24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EFFECTS IN GRAPHITE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94122-7BB9-1644-86BE-EE21060E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3049-4B0D-0947-9A8D-33B38D2E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Low-Med T Radiation Effects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75B20-5E00-B145-9346-A0CC7F4F2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918476" cy="4157663"/>
          </a:xfrm>
        </p:spPr>
        <p:txBody>
          <a:bodyPr/>
          <a:lstStyle/>
          <a:p>
            <a:r>
              <a:rPr lang="en-US" sz="2000" dirty="0"/>
              <a:t>Above the critical amorphization temperature (423 K), the swelling increases logarithmically with dose until it reaches saturation</a:t>
            </a:r>
          </a:p>
          <a:p>
            <a:r>
              <a:rPr lang="en-US" sz="2000" dirty="0"/>
              <a:t>The saturation level decreases with increasing irradiation temperature</a:t>
            </a:r>
          </a:p>
          <a:p>
            <a:r>
              <a:rPr lang="en-US" sz="2000" dirty="0"/>
              <a:t>The dose exponents of swelling during the log period are often close to 2/3, in line with assumptions based on interstitial clusters</a:t>
            </a:r>
          </a:p>
          <a:p>
            <a:r>
              <a:rPr lang="en-US" sz="2000" dirty="0"/>
              <a:t>This temperature regime is referred to as the point-defect swelling regime and goes from critical amorphization temperature to about 1273 K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629BA-C39F-114C-A1F4-094B6069E2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2997" y="4231559"/>
            <a:ext cx="4123422" cy="26264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838706-DB0E-234A-B96B-3F1CBD13DE04}"/>
              </a:ext>
            </a:extLst>
          </p:cNvPr>
          <p:cNvSpPr/>
          <p:nvPr/>
        </p:nvSpPr>
        <p:spPr>
          <a:xfrm>
            <a:off x="7400249" y="4317025"/>
            <a:ext cx="1499600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700" dirty="0" err="1">
                <a:latin typeface="Helvetica" pitchFamily="2" charset="0"/>
              </a:rPr>
              <a:t>Tirr</a:t>
            </a:r>
            <a:r>
              <a:rPr lang="en-US" sz="700" dirty="0">
                <a:latin typeface="Helvetica" pitchFamily="2" charset="0"/>
              </a:rPr>
              <a:t>=300  C, 6 dpa</a:t>
            </a:r>
          </a:p>
          <a:p>
            <a:pPr algn="ctr"/>
            <a:r>
              <a:rPr lang="en-US" sz="700" dirty="0">
                <a:latin typeface="Helvetica" pitchFamily="2" charset="0"/>
              </a:rPr>
              <a:t>Dot number density  2.2e+24m-3</a:t>
            </a:r>
          </a:p>
          <a:p>
            <a:pPr algn="ctr"/>
            <a:r>
              <a:rPr lang="en-US" sz="700" dirty="0">
                <a:latin typeface="Helvetica" pitchFamily="2" charset="0"/>
              </a:rPr>
              <a:t>Mean dot diameter=1nm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DF0EE-5997-A84F-B89C-BB0B3A75F6ED}"/>
              </a:ext>
            </a:extLst>
          </p:cNvPr>
          <p:cNvSpPr/>
          <p:nvPr/>
        </p:nvSpPr>
        <p:spPr>
          <a:xfrm>
            <a:off x="9355113" y="4317025"/>
            <a:ext cx="175164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dirty="0" err="1">
                <a:latin typeface="Helvetica" pitchFamily="2" charset="0"/>
              </a:rPr>
              <a:t>Tirr</a:t>
            </a:r>
            <a:r>
              <a:rPr lang="en-US" sz="800" dirty="0">
                <a:latin typeface="Helvetica" pitchFamily="2" charset="0"/>
              </a:rPr>
              <a:t>= 800  C, 7.7 dpa</a:t>
            </a:r>
          </a:p>
          <a:p>
            <a:pPr algn="ctr"/>
            <a:r>
              <a:rPr lang="en-US" sz="800" dirty="0">
                <a:latin typeface="Helvetica" pitchFamily="2" charset="0"/>
              </a:rPr>
              <a:t>Loop number density  3.3e+23m-3</a:t>
            </a:r>
          </a:p>
          <a:p>
            <a:pPr algn="ctr"/>
            <a:r>
              <a:rPr lang="en-US" sz="800" dirty="0">
                <a:latin typeface="Helvetica" pitchFamily="2" charset="0"/>
              </a:rPr>
              <a:t>Mean loop diameter = 3.0 nm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04D0E9E-B234-7346-84D8-32C772AD76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16954" y="1703255"/>
            <a:ext cx="2872605" cy="252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7752AB-4E91-654B-9BEA-04BA868B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04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Shrinkage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0598" cy="4157663"/>
          </a:xfrm>
        </p:spPr>
        <p:txBody>
          <a:bodyPr/>
          <a:lstStyle/>
          <a:p>
            <a:r>
              <a:rPr lang="en-US" sz="2000" dirty="0"/>
              <a:t>When graphite components are irradiated in a reactor, significant changes to their dimensions and properties occur</a:t>
            </a:r>
          </a:p>
          <a:p>
            <a:r>
              <a:rPr lang="en-US" sz="2000" dirty="0"/>
              <a:t>The unit of irradiation exposure EDND used in the figures is particular to nuclear graphite technology</a:t>
            </a:r>
          </a:p>
          <a:p>
            <a:r>
              <a:rPr lang="en-US" sz="2000" dirty="0"/>
              <a:t>EDND = Equivalent DIDO Nickel Dose </a:t>
            </a:r>
          </a:p>
          <a:p>
            <a:r>
              <a:rPr lang="en-US" sz="2000" dirty="0"/>
              <a:t>EDNF = Equivalent DIDO Nickel Flux</a:t>
            </a:r>
          </a:p>
          <a:p>
            <a:r>
              <a:rPr lang="en-US" sz="2000" dirty="0"/>
              <a:t>They are based upon the equivalent nickel activation in the DIDO reactor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AACC0A-1382-D844-88C2-AAB48FB3A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0" y="4359214"/>
            <a:ext cx="3414956" cy="23223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B2C9C6-EB1B-7341-A268-24F92404C3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0" y="1925468"/>
            <a:ext cx="3634632" cy="2390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84BFBE-DA8C-1946-B82B-941A06BDB18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394" y="5171770"/>
            <a:ext cx="2260600" cy="685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DF259-68A0-0D48-912C-85F83C5B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60261-BE16-EC48-8381-F1D843C3C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343" y="5311470"/>
            <a:ext cx="1447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24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Shrinkage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0598" cy="4157663"/>
          </a:xfrm>
        </p:spPr>
        <p:txBody>
          <a:bodyPr/>
          <a:lstStyle/>
          <a:p>
            <a:r>
              <a:rPr lang="en-US" sz="2000" dirty="0"/>
              <a:t>Graphite typically shrinks with dose until a point is reached where the shrinkage stops, and the graphite starts to swell</a:t>
            </a:r>
          </a:p>
          <a:p>
            <a:r>
              <a:rPr lang="en-US" sz="2000" dirty="0"/>
              <a:t>This change from shrinkage to swelling is known as "turnaround”</a:t>
            </a:r>
          </a:p>
          <a:p>
            <a:r>
              <a:rPr lang="en-US" sz="2000" dirty="0"/>
              <a:t>Due to the manufacturing process of nuclear graphite, the graphite component has a much lower density than may be expected (1.7-1.9 g/cm3) compared with 2.2.6 g/cm3 for pure graphite crystals</a:t>
            </a:r>
          </a:p>
          <a:p>
            <a:r>
              <a:rPr lang="en-US" sz="2000" dirty="0"/>
              <a:t>The original state of the graphite, and the particular radiation defects in graphite, govern this fluence-dependent behavior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AACC0A-1382-D844-88C2-AAB48FB3A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0" y="4359214"/>
            <a:ext cx="3414956" cy="23223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B2C9C6-EB1B-7341-A268-24F92404C3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3600" y="1925468"/>
            <a:ext cx="3634632" cy="23907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93974-879A-8D48-83D2-7B57A7F8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1E5C-FC6A-604F-BF88-363B16E2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Dimensional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F0CA-D662-FB4B-82D6-ED2E73564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12715" cy="4157663"/>
          </a:xfrm>
        </p:spPr>
        <p:txBody>
          <a:bodyPr/>
          <a:lstStyle/>
          <a:p>
            <a:r>
              <a:rPr lang="en-US" sz="2000" dirty="0"/>
              <a:t>Dimensional change data obtained on AGR graphite samples are shown at the right</a:t>
            </a:r>
          </a:p>
          <a:p>
            <a:r>
              <a:rPr lang="en-US" sz="2000" dirty="0"/>
              <a:t>The higher the temperature the sooner ‘turnaround’ from shrinkage to swelling occurs</a:t>
            </a:r>
          </a:p>
          <a:p>
            <a:r>
              <a:rPr lang="en-US" sz="2000" dirty="0"/>
              <a:t>This behavior is typical for most semi-isotropic, medium and fine-grained graphite grades, although the magnitude of the changes varies from grade to grade</a:t>
            </a:r>
          </a:p>
          <a:p>
            <a:r>
              <a:rPr lang="en-US" sz="2000" dirty="0"/>
              <a:t>Nuclear graphite, such as </a:t>
            </a:r>
            <a:r>
              <a:rPr lang="en-US" sz="2000" dirty="0" err="1"/>
              <a:t>Glisocarbon</a:t>
            </a:r>
            <a:r>
              <a:rPr lang="en-US" sz="2000" dirty="0"/>
              <a:t>, is semi-isotropic</a:t>
            </a:r>
          </a:p>
          <a:p>
            <a:r>
              <a:rPr lang="en-US" sz="2000" dirty="0"/>
              <a:t>Anisotropic graphite can display significantly different irradiation behavior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56998-9EB4-2849-9DA6-B6E540EC2D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955" y="2420444"/>
            <a:ext cx="4888857" cy="2939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EC8E6-CEA5-9C4C-BA2B-865331BB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9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B8A0-BF30-1440-97BD-9FCCBD73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Saturation Swelling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D6EBB-A39D-884F-B14C-39C6B20CF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9685" cy="4157663"/>
          </a:xfrm>
        </p:spPr>
        <p:txBody>
          <a:bodyPr/>
          <a:lstStyle/>
          <a:p>
            <a:r>
              <a:rPr lang="en-US" sz="2400" dirty="0"/>
              <a:t>Log swelling vs dose shown at right for CVD </a:t>
            </a:r>
            <a:r>
              <a:rPr lang="en-US" sz="2400" dirty="0" err="1"/>
              <a:t>SiC</a:t>
            </a:r>
            <a:r>
              <a:rPr lang="en-US" sz="2400" dirty="0"/>
              <a:t> irradiated in HFIR</a:t>
            </a:r>
          </a:p>
          <a:p>
            <a:r>
              <a:rPr lang="en-US" sz="2400" dirty="0"/>
              <a:t>The swelling of </a:t>
            </a:r>
            <a:r>
              <a:rPr lang="en-US" sz="2400" dirty="0" err="1"/>
              <a:t>SiC</a:t>
            </a:r>
            <a:r>
              <a:rPr lang="en-US" sz="2400" dirty="0"/>
              <a:t> is highly temperature dependent</a:t>
            </a:r>
          </a:p>
          <a:p>
            <a:pPr lvl="1"/>
            <a:r>
              <a:rPr lang="en-US" sz="1867" dirty="0"/>
              <a:t>at 1 dpa, saturation values from 200 C to 800 C vary by a factor of 5</a:t>
            </a:r>
          </a:p>
          <a:p>
            <a:r>
              <a:rPr lang="en-US" sz="2400" dirty="0"/>
              <a:t>The decrease in saturation with increasing T is due to increased recombination of defects</a:t>
            </a:r>
          </a:p>
          <a:p>
            <a:r>
              <a:rPr lang="en-US" sz="2400" dirty="0"/>
              <a:t>Swelling saturates at relatively low doses, less than 10 dpa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1284E-76ED-6C42-A0AC-3A121F12F2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746" y="5856493"/>
            <a:ext cx="3835400" cy="8509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9E1832C-7411-3443-9900-A8C2E4757A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988" y="1968501"/>
            <a:ext cx="3342046" cy="3815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82E88-0D33-9D41-801A-A4A219FA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57E8-B98C-F044-BD9F-900BAC20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 Radiation Effects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1D2C-87D7-A84A-BED9-7210B2DFF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33479" cy="4157663"/>
          </a:xfrm>
        </p:spPr>
        <p:txBody>
          <a:bodyPr/>
          <a:lstStyle/>
          <a:p>
            <a:r>
              <a:rPr lang="en-US" sz="2200" dirty="0"/>
              <a:t>Above 1000C, Frank loops of the interstitial type become the dominant defects observed by TEM</a:t>
            </a:r>
          </a:p>
          <a:p>
            <a:r>
              <a:rPr lang="en-US" sz="2200" dirty="0"/>
              <a:t>Interstitial Frank loops are faulted, in that they include a stacking fault</a:t>
            </a:r>
          </a:p>
          <a:p>
            <a:r>
              <a:rPr lang="en-US" sz="2200" dirty="0"/>
              <a:t>Consequently, these loops cannot glide and will not move under an applied stress or temperature, and are therefore considered as sessile</a:t>
            </a:r>
          </a:p>
          <a:p>
            <a:r>
              <a:rPr lang="en-US" sz="2200" dirty="0"/>
              <a:t>At high temperature, the development of Frank loops into dislocation networks through unfaulting reactions at high doses is reported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003CB-11BC-CE42-8ADA-9D9BD5F78A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7440" y="1968500"/>
            <a:ext cx="2810598" cy="1908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7C259-2E87-BB45-9DF5-516B803A9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721" y="3876871"/>
            <a:ext cx="2429286" cy="2620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8A641-3ABC-A946-BE15-9A77593E4AFE}"/>
              </a:ext>
            </a:extLst>
          </p:cNvPr>
          <p:cNvSpPr txBox="1"/>
          <p:nvPr/>
        </p:nvSpPr>
        <p:spPr>
          <a:xfrm>
            <a:off x="10424160" y="4593515"/>
            <a:ext cx="125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 loops in 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32E1F-F866-0244-8360-246DAFA3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D329D-E63E-0349-A476-6CE2C0E0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 Radiation Effects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9A460-9072-664C-AABE-83BB119ABD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volume associated with dislocation loops in irradiated </a:t>
            </a:r>
            <a:r>
              <a:rPr lang="en-US" sz="2400" dirty="0" err="1"/>
              <a:t>SiC</a:t>
            </a:r>
            <a:r>
              <a:rPr lang="en-US" sz="2400" dirty="0"/>
              <a:t> has been estimated to be on the order of 0.1%</a:t>
            </a:r>
          </a:p>
          <a:p>
            <a:r>
              <a:rPr lang="en-US" sz="2400" dirty="0"/>
              <a:t>At high T (greater than about 1500 K) vacancies are sufficiently mobile and vacancy clusters can be formed</a:t>
            </a:r>
          </a:p>
          <a:p>
            <a:r>
              <a:rPr lang="en-US" sz="2400" dirty="0"/>
              <a:t>This high T regime is the void swelling regime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90135-67CB-E646-90F9-4856CD5B25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288381"/>
            <a:ext cx="5245100" cy="3517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A361B1-3443-C34A-AB65-DC5B2A5A2FE9}"/>
              </a:ext>
            </a:extLst>
          </p:cNvPr>
          <p:cNvSpPr/>
          <p:nvPr/>
        </p:nvSpPr>
        <p:spPr>
          <a:xfrm>
            <a:off x="5822493" y="6126162"/>
            <a:ext cx="613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Evolution of voids in high-temperature irradiated CVD </a:t>
            </a:r>
            <a:r>
              <a:rPr lang="en-US" dirty="0" err="1">
                <a:latin typeface="Helvetica" pitchFamily="2" charset="0"/>
              </a:rPr>
              <a:t>SiC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ED2E6-AE87-6E40-B576-536035F5A1EE}"/>
              </a:ext>
            </a:extLst>
          </p:cNvPr>
          <p:cNvSpPr/>
          <p:nvPr/>
        </p:nvSpPr>
        <p:spPr>
          <a:xfrm>
            <a:off x="6553323" y="3082970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1130  C, 1.8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FB8A6-2C53-AF49-875E-2D0C6943D6D3}"/>
              </a:ext>
            </a:extLst>
          </p:cNvPr>
          <p:cNvSpPr/>
          <p:nvPr/>
        </p:nvSpPr>
        <p:spPr>
          <a:xfrm>
            <a:off x="8175892" y="3082970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1130  C, 8.5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5B05CB-08F4-164B-9CDB-622B4A1C45A9}"/>
              </a:ext>
            </a:extLst>
          </p:cNvPr>
          <p:cNvSpPr/>
          <p:nvPr/>
        </p:nvSpPr>
        <p:spPr>
          <a:xfrm>
            <a:off x="10081754" y="3004905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1280  C, 5.0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09F7C5-67CF-8C46-8304-29F7A11B29B2}"/>
              </a:ext>
            </a:extLst>
          </p:cNvPr>
          <p:cNvSpPr/>
          <p:nvPr/>
        </p:nvSpPr>
        <p:spPr>
          <a:xfrm>
            <a:off x="6553322" y="4739648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1450  C, 1.8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533CC-AE9D-094C-9A17-0C75DC313A49}"/>
              </a:ext>
            </a:extLst>
          </p:cNvPr>
          <p:cNvSpPr/>
          <p:nvPr/>
        </p:nvSpPr>
        <p:spPr>
          <a:xfrm>
            <a:off x="8277491" y="4739648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1450  C, 5.0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A8950D-F948-074F-A106-0680561A17E3}"/>
              </a:ext>
            </a:extLst>
          </p:cNvPr>
          <p:cNvSpPr/>
          <p:nvPr/>
        </p:nvSpPr>
        <p:spPr>
          <a:xfrm>
            <a:off x="10081753" y="4739648"/>
            <a:ext cx="12250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1450  C, 8.5 dpa</a:t>
            </a:r>
            <a:endParaRPr lang="en-US" sz="110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5DBD7-A652-2744-9757-49E48B0C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768-A935-F342-A8D1-4E267FB4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Irradiation-Induced Swelling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DA84-6B86-3845-A6D5-98EB5A128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26851" cy="4157663"/>
          </a:xfrm>
        </p:spPr>
        <p:txBody>
          <a:bodyPr/>
          <a:lstStyle/>
          <a:p>
            <a:r>
              <a:rPr lang="en-US" sz="2400" dirty="0"/>
              <a:t>The transition from point-defect saturated swelling to void swelling occurs above 1000C</a:t>
            </a:r>
          </a:p>
          <a:p>
            <a:r>
              <a:rPr lang="en-US" sz="2400" dirty="0"/>
              <a:t>Void swelling increases as a function of dose, and is not known to saturate</a:t>
            </a:r>
          </a:p>
          <a:p>
            <a:r>
              <a:rPr lang="en-US" sz="2400" dirty="0"/>
              <a:t>The swelling near the critical amorphization temperature is described as the differential strain between the single interstitial, or tiny interstitial clusters, immobile vacancies, and </a:t>
            </a:r>
            <a:r>
              <a:rPr lang="en-US" sz="2400" dirty="0" err="1"/>
              <a:t>antisite</a:t>
            </a:r>
            <a:r>
              <a:rPr lang="en-US" sz="2400" dirty="0"/>
              <a:t> defects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89562-8E23-8646-9690-FD01D359C1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451" y="1968500"/>
            <a:ext cx="4707097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53EA-89D8-044D-BA24-295FF82C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3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768-A935-F342-A8D1-4E267FB4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Irradiation-Induced Swelling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DA84-6B86-3845-A6D5-98EB5A128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17112" cy="4157663"/>
          </a:xfrm>
        </p:spPr>
        <p:txBody>
          <a:bodyPr/>
          <a:lstStyle/>
          <a:p>
            <a:r>
              <a:rPr lang="en-US" sz="2200" dirty="0"/>
              <a:t>Above the critical amorphization temperature, the number of defects surviving recombination is reduced and the mobility of both silicon and carbon interstitials becomes significant</a:t>
            </a:r>
          </a:p>
          <a:p>
            <a:r>
              <a:rPr lang="en-US" sz="2200" dirty="0"/>
              <a:t>Above 1000 C microstructural studies have noted the presence of both Frank loops and tiny voids, indicating limited mobility of vacancies</a:t>
            </a:r>
          </a:p>
          <a:p>
            <a:r>
              <a:rPr lang="en-US" sz="2200" dirty="0"/>
              <a:t>The max irradiation temperature shown is 0.65 </a:t>
            </a:r>
            <a:r>
              <a:rPr lang="en-US" sz="2200" dirty="0" err="1"/>
              <a:t>T</a:t>
            </a:r>
            <a:r>
              <a:rPr lang="en-US" sz="2200" baseline="-25000" dirty="0" err="1"/>
              <a:t>melt</a:t>
            </a:r>
            <a:endParaRPr lang="en-US" sz="2200" baseline="-25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89562-8E23-8646-9690-FD01D359C1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451" y="1968500"/>
            <a:ext cx="4707097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9A4B-F623-2B48-82E5-ED4E36D5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E768-A935-F342-A8D1-4E267FB4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Irradiation-Induced Swelling in </a:t>
            </a:r>
            <a:r>
              <a:rPr lang="en-US" dirty="0" err="1"/>
              <a:t>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3DA84-6B86-3845-A6D5-98EB5A128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17112" cy="4157663"/>
          </a:xfrm>
        </p:spPr>
        <p:txBody>
          <a:bodyPr/>
          <a:lstStyle/>
          <a:p>
            <a:r>
              <a:rPr lang="en-US" sz="2200" dirty="0"/>
              <a:t>In typical </a:t>
            </a:r>
            <a:r>
              <a:rPr lang="en-US" sz="2200" dirty="0" err="1"/>
              <a:t>fcc</a:t>
            </a:r>
            <a:r>
              <a:rPr lang="en-US" sz="2200" dirty="0"/>
              <a:t> metal systems void swelling typically begins at ~0.35Tm, goes through a maximum value, and decreases to nil swelling by ~0.55Tm</a:t>
            </a:r>
          </a:p>
          <a:p>
            <a:r>
              <a:rPr lang="en-US" sz="2200" dirty="0"/>
              <a:t>The voids in </a:t>
            </a:r>
            <a:r>
              <a:rPr lang="en-US" sz="2200" dirty="0" err="1"/>
              <a:t>SiC</a:t>
            </a:r>
            <a:r>
              <a:rPr lang="en-US" sz="2200" dirty="0"/>
              <a:t> are continuing to grow in </a:t>
            </a:r>
            <a:r>
              <a:rPr lang="en-US" sz="2200" dirty="0" err="1"/>
              <a:t>SiC</a:t>
            </a:r>
            <a:r>
              <a:rPr lang="en-US" sz="2200" dirty="0"/>
              <a:t> irradiated to 1773 K, thus the energies for diffusion of either the Si or C vacancy or both must be quite high</a:t>
            </a:r>
          </a:p>
          <a:p>
            <a:r>
              <a:rPr lang="en-US" sz="2200" dirty="0"/>
              <a:t>This has been confirmed through DFT methods</a:t>
            </a:r>
          </a:p>
          <a:p>
            <a:r>
              <a:rPr lang="en-US" sz="2200" dirty="0"/>
              <a:t>It is unclear how swelling will increase as a function of dose above 10 dpa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89562-8E23-8646-9690-FD01D359C1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451" y="1968500"/>
            <a:ext cx="4707097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B6BE-B35F-E044-B8DC-C2678633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240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87840</TotalTime>
  <Words>2192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Custom Design</vt:lpstr>
      <vt:lpstr>1_NCStateU-horizontal-left-logo</vt:lpstr>
      <vt:lpstr>NE 795-014: Advanced Reactor Materials</vt:lpstr>
      <vt:lpstr>Last Time</vt:lpstr>
      <vt:lpstr>Low-Med T Radiation Effects in SiC</vt:lpstr>
      <vt:lpstr>Saturation Swelling in SiC</vt:lpstr>
      <vt:lpstr>High T Radiation Effects in SiC</vt:lpstr>
      <vt:lpstr>High T Radiation Effects in SiC</vt:lpstr>
      <vt:lpstr>Irradiation-Induced Swelling in SiC</vt:lpstr>
      <vt:lpstr>Irradiation-Induced Swelling in SiC</vt:lpstr>
      <vt:lpstr>Irradiation-Induced Swelling in SiC</vt:lpstr>
      <vt:lpstr>Thermal Conductivity Degradation</vt:lpstr>
      <vt:lpstr>Thermal Conductivity Degradation</vt:lpstr>
      <vt:lpstr>Thermal Conductivity Degradation</vt:lpstr>
      <vt:lpstr>Thermal Conductivity Degradation</vt:lpstr>
      <vt:lpstr>Thermal Conductivity Degradation</vt:lpstr>
      <vt:lpstr>SiC Mechanical Properties</vt:lpstr>
      <vt:lpstr>SiC Creep</vt:lpstr>
      <vt:lpstr>SiC Corrosion</vt:lpstr>
      <vt:lpstr>SiC Corrosion</vt:lpstr>
      <vt:lpstr>SiC Corrosion</vt:lpstr>
      <vt:lpstr>SiC vs ZrC Corrosion</vt:lpstr>
      <vt:lpstr>Graphite</vt:lpstr>
      <vt:lpstr>Graphite Usage</vt:lpstr>
      <vt:lpstr>Delineate Types of Graphite</vt:lpstr>
      <vt:lpstr>Graphite Structure</vt:lpstr>
      <vt:lpstr>Fundamental Properties</vt:lpstr>
      <vt:lpstr>Mrozowski Cracks</vt:lpstr>
      <vt:lpstr>Graphite Texture</vt:lpstr>
      <vt:lpstr>Initial Porosity</vt:lpstr>
      <vt:lpstr>RADIATION EFFECTS IN GRAPHITE</vt:lpstr>
      <vt:lpstr>Graphite Shrinkage</vt:lpstr>
      <vt:lpstr>Graphite Shrinkage</vt:lpstr>
      <vt:lpstr>Graphite Dimensional 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182</cp:revision>
  <dcterms:created xsi:type="dcterms:W3CDTF">2019-12-09T16:44:02Z</dcterms:created>
  <dcterms:modified xsi:type="dcterms:W3CDTF">2023-08-29T19:23:34Z</dcterms:modified>
</cp:coreProperties>
</file>